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72" r:id="rId9"/>
    <p:sldId id="265" r:id="rId10"/>
    <p:sldId id="266" r:id="rId11"/>
    <p:sldId id="267" r:id="rId12"/>
    <p:sldId id="268" r:id="rId13"/>
    <p:sldId id="297" r:id="rId14"/>
    <p:sldId id="270" r:id="rId15"/>
    <p:sldId id="271" r:id="rId16"/>
    <p:sldId id="273" r:id="rId17"/>
    <p:sldId id="274" r:id="rId18"/>
    <p:sldId id="275" r:id="rId19"/>
    <p:sldId id="298" r:id="rId20"/>
    <p:sldId id="282" r:id="rId21"/>
    <p:sldId id="276" r:id="rId22"/>
    <p:sldId id="277" r:id="rId23"/>
    <p:sldId id="280" r:id="rId24"/>
    <p:sldId id="281" r:id="rId25"/>
    <p:sldId id="283" r:id="rId26"/>
    <p:sldId id="284" r:id="rId27"/>
    <p:sldId id="286" r:id="rId28"/>
    <p:sldId id="285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tybiotyki/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tybiotyki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Drobnoustroje alarmowe - znaczenie kliniczne </a:t>
            </a:r>
            <a:br>
              <a:rPr lang="pl-PL" dirty="0" smtClean="0"/>
            </a:br>
            <a:r>
              <a:rPr lang="pl-PL" dirty="0" smtClean="0"/>
              <a:t>i epidemiologiczne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l-PL" dirty="0" smtClean="0"/>
          </a:p>
          <a:p>
            <a:r>
              <a:rPr lang="pl-PL" dirty="0" smtClean="0"/>
              <a:t>Karolina </a:t>
            </a:r>
            <a:r>
              <a:rPr lang="pl-PL" dirty="0" err="1" smtClean="0"/>
              <a:t>Balawajder</a:t>
            </a:r>
            <a:endParaRPr lang="pl-PL" dirty="0" smtClean="0"/>
          </a:p>
          <a:p>
            <a:r>
              <a:rPr lang="pl-PL" dirty="0" smtClean="0"/>
              <a:t>Opr</a:t>
            </a:r>
            <a:r>
              <a:rPr lang="pl-PL" dirty="0" smtClean="0"/>
              <a:t>. na podstawie materiałów prof. dr n.med. Walerii Hryniewicz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1996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 err="1" smtClean="0"/>
              <a:t>Klebsiella</a:t>
            </a:r>
            <a:r>
              <a:rPr lang="pl-PL" sz="2400" b="1" dirty="0" smtClean="0"/>
              <a:t> </a:t>
            </a:r>
            <a:r>
              <a:rPr lang="pl-PL" sz="2400" b="1" dirty="0" err="1" smtClean="0"/>
              <a:t>spp</a:t>
            </a:r>
            <a:r>
              <a:rPr lang="pl-PL" sz="2400" b="1" dirty="0" smtClean="0"/>
              <a:t>.</a:t>
            </a:r>
          </a:p>
          <a:p>
            <a:pPr>
              <a:buFontTx/>
              <a:buChar char="-"/>
            </a:pPr>
            <a:r>
              <a:rPr lang="pl-PL" sz="2400" dirty="0" smtClean="0"/>
              <a:t>Naturalna oporność na </a:t>
            </a:r>
            <a:r>
              <a:rPr lang="pl-PL" sz="2400" u="sng" dirty="0" smtClean="0"/>
              <a:t>ampicylinę</a:t>
            </a:r>
          </a:p>
          <a:p>
            <a:pPr>
              <a:buFontTx/>
              <a:buChar char="-"/>
            </a:pPr>
            <a:r>
              <a:rPr lang="pl-PL" sz="2400" dirty="0" smtClean="0"/>
              <a:t>Szereg mechanizmów oporności nabytej (mutacje i horyzontalne przekazywanie genów oporności)</a:t>
            </a:r>
          </a:p>
          <a:p>
            <a:pPr>
              <a:buFontTx/>
              <a:buChar char="-"/>
            </a:pPr>
            <a:r>
              <a:rPr lang="pl-PL" sz="2400" dirty="0" smtClean="0"/>
              <a:t>Główny producent ESBL (</a:t>
            </a:r>
            <a:r>
              <a:rPr lang="pl-PL" sz="2400" dirty="0" err="1" smtClean="0"/>
              <a:t>extended</a:t>
            </a:r>
            <a:r>
              <a:rPr lang="pl-PL" sz="2400" dirty="0" smtClean="0"/>
              <a:t> spectrum beta-</a:t>
            </a:r>
            <a:r>
              <a:rPr lang="pl-PL" sz="2400" dirty="0" err="1" smtClean="0"/>
              <a:t>lactamases</a:t>
            </a:r>
            <a:r>
              <a:rPr lang="pl-PL" sz="2400" dirty="0" smtClean="0"/>
              <a:t>) – oporność na penicyliny, </a:t>
            </a:r>
            <a:r>
              <a:rPr lang="pl-PL" sz="2400" dirty="0" err="1" smtClean="0"/>
              <a:t>cefalosporyny</a:t>
            </a:r>
            <a:r>
              <a:rPr lang="pl-PL" sz="2400" dirty="0" smtClean="0"/>
              <a:t>, </a:t>
            </a:r>
            <a:r>
              <a:rPr lang="pl-PL" sz="2400" dirty="0" err="1" smtClean="0"/>
              <a:t>monobaktamy</a:t>
            </a:r>
            <a:r>
              <a:rPr lang="pl-PL" sz="2400" dirty="0" smtClean="0"/>
              <a:t> (</a:t>
            </a:r>
            <a:r>
              <a:rPr lang="pl-PL" sz="2400" dirty="0" err="1" smtClean="0"/>
              <a:t>aztreonam</a:t>
            </a:r>
            <a:r>
              <a:rPr lang="pl-PL" sz="2400" dirty="0" smtClean="0"/>
              <a:t>)</a:t>
            </a:r>
          </a:p>
          <a:p>
            <a:pPr>
              <a:buFontTx/>
              <a:buChar char="-"/>
            </a:pPr>
            <a:r>
              <a:rPr lang="pl-PL" sz="2400" dirty="0" smtClean="0"/>
              <a:t>Główny producent </a:t>
            </a:r>
            <a:r>
              <a:rPr lang="pl-PL" sz="2400" dirty="0" err="1" smtClean="0"/>
              <a:t>karbapenamaz</a:t>
            </a:r>
            <a:r>
              <a:rPr lang="pl-PL" sz="2400" dirty="0" smtClean="0"/>
              <a:t> CPE – oporność na karbapenemy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759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2800" dirty="0" smtClean="0"/>
              <a:t>Problem terapeutyczny – szczepy wytwarzające beta - </a:t>
            </a:r>
            <a:r>
              <a:rPr lang="pl-PL" sz="2800" dirty="0" err="1" smtClean="0"/>
              <a:t>laktamazy</a:t>
            </a:r>
            <a:r>
              <a:rPr lang="pl-PL" sz="2800" dirty="0" smtClean="0"/>
              <a:t> o ciągle rozszerzającym się spektrum substratowym:</a:t>
            </a:r>
          </a:p>
          <a:p>
            <a:pPr>
              <a:buFontTx/>
              <a:buChar char="-"/>
            </a:pPr>
            <a:r>
              <a:rPr lang="pl-PL" sz="2800" dirty="0" smtClean="0"/>
              <a:t>ESBL</a:t>
            </a:r>
          </a:p>
          <a:p>
            <a:pPr>
              <a:buFontTx/>
              <a:buChar char="-"/>
            </a:pPr>
            <a:r>
              <a:rPr lang="pl-PL" sz="2800" dirty="0" err="1" smtClean="0"/>
              <a:t>Karbapenamazy</a:t>
            </a:r>
            <a:r>
              <a:rPr lang="pl-PL" sz="2800" dirty="0" smtClean="0"/>
              <a:t> typu KPC, MBL (w tym NDM-1), OXA-48</a:t>
            </a:r>
          </a:p>
          <a:p>
            <a:pPr>
              <a:buFontTx/>
              <a:buChar char="-"/>
            </a:pPr>
            <a:r>
              <a:rPr lang="pl-PL" sz="2800" dirty="0" smtClean="0"/>
              <a:t>Głównie u </a:t>
            </a:r>
            <a:r>
              <a:rPr lang="pl-PL" sz="2800" dirty="0" err="1" smtClean="0"/>
              <a:t>Klebsiella</a:t>
            </a:r>
            <a:r>
              <a:rPr lang="pl-PL" sz="2800" dirty="0" smtClean="0"/>
              <a:t> pneumoniae i </a:t>
            </a:r>
            <a:r>
              <a:rPr lang="pl-PL" sz="2800" dirty="0" err="1" smtClean="0"/>
              <a:t>E.coli</a:t>
            </a:r>
            <a:endParaRPr lang="pl-PL" sz="2800" dirty="0" smtClean="0"/>
          </a:p>
          <a:p>
            <a:pPr>
              <a:buFontTx/>
              <a:buChar char="-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1016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l-PL" sz="2800" b="1" dirty="0" smtClean="0"/>
              <a:t>ESBL (+)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Extended spectrum beta-</a:t>
            </a:r>
            <a:r>
              <a:rPr lang="pl-PL" sz="2800" dirty="0" err="1" smtClean="0"/>
              <a:t>lactamases</a:t>
            </a:r>
            <a:endParaRPr lang="pl-PL" sz="2800" dirty="0" smtClean="0"/>
          </a:p>
          <a:p>
            <a:pPr algn="just">
              <a:buFontTx/>
              <a:buChar char="-"/>
            </a:pPr>
            <a:r>
              <a:rPr lang="pl-PL" sz="2800" dirty="0" smtClean="0"/>
              <a:t>ESBL hydrolizują większość antybiotyków z grupy beta-laktamów</a:t>
            </a:r>
          </a:p>
          <a:p>
            <a:pPr algn="just">
              <a:buFontTx/>
              <a:buChar char="-"/>
            </a:pPr>
            <a:r>
              <a:rPr lang="pl-PL" sz="2800" u="sng" dirty="0" smtClean="0"/>
              <a:t>Penicyliny, </a:t>
            </a:r>
            <a:r>
              <a:rPr lang="pl-PL" sz="2800" u="sng" dirty="0" err="1" smtClean="0"/>
              <a:t>cefalosporyny</a:t>
            </a:r>
            <a:r>
              <a:rPr lang="pl-PL" sz="2800" u="sng" dirty="0" smtClean="0"/>
              <a:t>, </a:t>
            </a:r>
            <a:r>
              <a:rPr lang="pl-PL" sz="2800" u="sng" dirty="0" err="1" smtClean="0"/>
              <a:t>monobaktamy</a:t>
            </a:r>
            <a:r>
              <a:rPr lang="pl-PL" sz="2800" u="sng" dirty="0" smtClean="0"/>
              <a:t> – nieskuteczne w leczeniu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ESBL zazwyczaj oporna na inne antybiotyki nie beta-</a:t>
            </a:r>
            <a:r>
              <a:rPr lang="pl-PL" sz="2800" dirty="0" err="1" smtClean="0"/>
              <a:t>laktamowe</a:t>
            </a:r>
            <a:endParaRPr lang="pl-PL" sz="2800" dirty="0" smtClean="0"/>
          </a:p>
          <a:p>
            <a:pPr algn="just">
              <a:buFontTx/>
              <a:buChar char="-"/>
            </a:pPr>
            <a:r>
              <a:rPr lang="pl-PL" sz="2800" dirty="0" smtClean="0"/>
              <a:t>Pozostaje wrażliwość na </a:t>
            </a:r>
            <a:r>
              <a:rPr lang="pl-PL" sz="2800" u="sng" dirty="0" smtClean="0"/>
              <a:t>karbapenemy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Najpoważniejszy problem – </a:t>
            </a:r>
            <a:r>
              <a:rPr lang="pl-PL" sz="2800" dirty="0" err="1" smtClean="0"/>
              <a:t>Klebsiella</a:t>
            </a:r>
            <a:r>
              <a:rPr lang="pl-PL" sz="2800" dirty="0" smtClean="0"/>
              <a:t> pneumoniae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298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5141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pic>
        <p:nvPicPr>
          <p:cNvPr id="5" name="Symbol zastępczy zawartości 4" descr="Wycinek ekranu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150" y="4017962"/>
            <a:ext cx="9526" cy="9526"/>
          </a:xfrm>
        </p:spPr>
      </p:pic>
      <p:pic>
        <p:nvPicPr>
          <p:cNvPr id="9" name="Obraz 8" descr="odbwyn: Przeglądarka 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19" r="40485" b="3379"/>
          <a:stretch/>
        </p:blipFill>
        <p:spPr>
          <a:xfrm>
            <a:off x="3129567" y="1493949"/>
            <a:ext cx="5932866" cy="3850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96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sz="2800" b="1" dirty="0" smtClean="0"/>
              <a:t>CPE</a:t>
            </a:r>
          </a:p>
          <a:p>
            <a:pPr algn="just">
              <a:buFontTx/>
              <a:buChar char="-"/>
            </a:pPr>
            <a:r>
              <a:rPr lang="pl-PL" sz="2800" dirty="0" err="1" smtClean="0"/>
              <a:t>Carbapenemase</a:t>
            </a:r>
            <a:r>
              <a:rPr lang="pl-PL" sz="2800" dirty="0" smtClean="0"/>
              <a:t> </a:t>
            </a:r>
            <a:r>
              <a:rPr lang="pl-PL" sz="2800" dirty="0" err="1" smtClean="0"/>
              <a:t>Producing</a:t>
            </a:r>
            <a:r>
              <a:rPr lang="pl-PL" sz="2800" dirty="0" smtClean="0"/>
              <a:t> </a:t>
            </a:r>
            <a:r>
              <a:rPr lang="pl-PL" sz="2800" dirty="0" err="1" smtClean="0"/>
              <a:t>Enterobacteriacae</a:t>
            </a:r>
            <a:endParaRPr lang="pl-PL" sz="2800" dirty="0" smtClean="0"/>
          </a:p>
          <a:p>
            <a:pPr algn="just">
              <a:buFontTx/>
              <a:buChar char="-"/>
            </a:pPr>
            <a:r>
              <a:rPr lang="pl-PL" sz="2800" dirty="0" smtClean="0"/>
              <a:t>Produkcja karbapenemaz: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Klasy A – KPC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Klasy B – MBL ( w tym NDM-1)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Klasy D – OXA -48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Rozprzestrzenianie globalne</a:t>
            </a:r>
          </a:p>
          <a:p>
            <a:pPr algn="just">
              <a:buFontTx/>
              <a:buChar char="-"/>
            </a:pPr>
            <a:r>
              <a:rPr lang="pl-PL" sz="2800" u="sng" dirty="0" smtClean="0"/>
              <a:t>Szczepy oporne na karbapenemy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9144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sz="2800" b="1" dirty="0" smtClean="0"/>
              <a:t>CPE</a:t>
            </a:r>
          </a:p>
          <a:p>
            <a:pPr algn="just">
              <a:buFontTx/>
              <a:buChar char="-"/>
            </a:pPr>
            <a:r>
              <a:rPr lang="pl-PL" sz="2800" dirty="0" err="1" smtClean="0"/>
              <a:t>Carbapenemase</a:t>
            </a:r>
            <a:r>
              <a:rPr lang="pl-PL" sz="2800" dirty="0" smtClean="0"/>
              <a:t> </a:t>
            </a:r>
            <a:r>
              <a:rPr lang="pl-PL" sz="2800" dirty="0" err="1" smtClean="0"/>
              <a:t>Producing</a:t>
            </a:r>
            <a:r>
              <a:rPr lang="pl-PL" sz="2800" dirty="0" smtClean="0"/>
              <a:t> </a:t>
            </a:r>
            <a:r>
              <a:rPr lang="pl-PL" sz="2800" dirty="0" err="1" smtClean="0"/>
              <a:t>Enterobacteriacae</a:t>
            </a:r>
            <a:endParaRPr lang="pl-PL" sz="2800" dirty="0" smtClean="0"/>
          </a:p>
          <a:p>
            <a:pPr algn="just">
              <a:buFontTx/>
              <a:buChar char="-"/>
            </a:pPr>
            <a:r>
              <a:rPr lang="pl-PL" sz="2800" dirty="0" smtClean="0"/>
              <a:t>Produkcja karbapenemaz: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Klasy A – KPC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Klasy B – MBL ( w tym NDM-1)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Klasy D – OXA -48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Rozprzestrzenianie globalne</a:t>
            </a:r>
          </a:p>
          <a:p>
            <a:pPr algn="just">
              <a:buFontTx/>
              <a:buChar char="-"/>
            </a:pPr>
            <a:r>
              <a:rPr lang="pl-PL" sz="2800" u="sng" dirty="0" smtClean="0"/>
              <a:t>Szczepy oporne na karbapenemy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5113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2800" b="1" dirty="0" smtClean="0"/>
              <a:t>CPE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Obecnie najbardziej groźne </a:t>
            </a:r>
            <a:r>
              <a:rPr lang="pl-PL" sz="2800" dirty="0" err="1" smtClean="0"/>
              <a:t>karbapenemazy</a:t>
            </a:r>
            <a:r>
              <a:rPr lang="pl-PL" sz="2800" dirty="0" smtClean="0"/>
              <a:t> typu </a:t>
            </a:r>
            <a:r>
              <a:rPr lang="pl-PL" sz="2800" b="1" dirty="0" smtClean="0"/>
              <a:t>KPC, NDM – 1, i OXA – 48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Na skutek nadużywania nie tylko </a:t>
            </a:r>
            <a:r>
              <a:rPr lang="pl-PL" sz="2800" dirty="0" err="1" smtClean="0"/>
              <a:t>karbapenemów</a:t>
            </a:r>
            <a:r>
              <a:rPr lang="pl-PL" sz="2800" dirty="0" smtClean="0"/>
              <a:t>, ale również </a:t>
            </a:r>
            <a:r>
              <a:rPr lang="pl-PL" sz="2800" dirty="0" err="1" smtClean="0"/>
              <a:t>cefalosporyn</a:t>
            </a:r>
            <a:r>
              <a:rPr lang="pl-PL" sz="2800" dirty="0" smtClean="0"/>
              <a:t> III generacji  i </a:t>
            </a:r>
            <a:r>
              <a:rPr lang="pl-PL" sz="2800" dirty="0" err="1" smtClean="0"/>
              <a:t>fluorochinolonów</a:t>
            </a:r>
            <a:endParaRPr lang="pl-PL" sz="2800" dirty="0" smtClean="0"/>
          </a:p>
          <a:p>
            <a:pPr algn="just">
              <a:buFontTx/>
              <a:buChar char="-"/>
            </a:pPr>
            <a:r>
              <a:rPr lang="pl-PL" sz="2800" dirty="0" smtClean="0"/>
              <a:t>Najczęściej </a:t>
            </a:r>
            <a:r>
              <a:rPr lang="pl-PL" sz="2800" u="sng" dirty="0" err="1" smtClean="0"/>
              <a:t>Klebsiella</a:t>
            </a:r>
            <a:r>
              <a:rPr lang="pl-PL" sz="2800" u="sng" dirty="0" smtClean="0"/>
              <a:t> pneumoniae i </a:t>
            </a:r>
            <a:r>
              <a:rPr lang="pl-PL" sz="2800" u="sng" dirty="0" err="1" smtClean="0"/>
              <a:t>E.coli</a:t>
            </a:r>
            <a:r>
              <a:rPr lang="pl-PL" sz="2800" u="sng" dirty="0" smtClean="0"/>
              <a:t>,</a:t>
            </a:r>
            <a:r>
              <a:rPr lang="pl-PL" sz="2800" dirty="0" smtClean="0"/>
              <a:t> ale również inne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22692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b="1" dirty="0" smtClean="0"/>
              <a:t>CPE – problemy terapeutyczne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Skuteczne leczenie bardzo ograniczone</a:t>
            </a:r>
          </a:p>
          <a:p>
            <a:pPr algn="just">
              <a:buFontTx/>
              <a:buChar char="-"/>
            </a:pPr>
            <a:r>
              <a:rPr lang="pl-PL" sz="2800" u="sng" dirty="0" smtClean="0"/>
              <a:t>In vitro </a:t>
            </a:r>
            <a:r>
              <a:rPr lang="pl-PL" sz="2800" dirty="0" smtClean="0"/>
              <a:t>– wrażliwe na </a:t>
            </a:r>
            <a:r>
              <a:rPr lang="pl-PL" sz="2800" dirty="0" err="1" smtClean="0"/>
              <a:t>kolistynę</a:t>
            </a:r>
            <a:r>
              <a:rPr lang="pl-PL" sz="2800" dirty="0" smtClean="0"/>
              <a:t>, </a:t>
            </a:r>
            <a:r>
              <a:rPr lang="pl-PL" sz="2800" dirty="0" err="1" smtClean="0"/>
              <a:t>tigecyklinę</a:t>
            </a:r>
            <a:r>
              <a:rPr lang="pl-PL" sz="2800" dirty="0" smtClean="0"/>
              <a:t>, niekiedy </a:t>
            </a:r>
            <a:r>
              <a:rPr lang="pl-PL" sz="2800" dirty="0" err="1" smtClean="0"/>
              <a:t>gentamycynę</a:t>
            </a:r>
            <a:endParaRPr lang="pl-PL" sz="2800" dirty="0" smtClean="0"/>
          </a:p>
          <a:p>
            <a:pPr algn="just">
              <a:buFontTx/>
              <a:buChar char="-"/>
            </a:pPr>
            <a:r>
              <a:rPr lang="pl-PL" sz="2800" dirty="0" smtClean="0"/>
              <a:t>Niewiele danych klinicznych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Bezwzględna konieczność oznaczania MIC (dobór dawek antybiotyków)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8741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l-PL" sz="2800" b="1" dirty="0" err="1" smtClean="0"/>
              <a:t>Karbapenemazy</a:t>
            </a:r>
            <a:r>
              <a:rPr lang="pl-PL" sz="2800" b="1" dirty="0" smtClean="0"/>
              <a:t> – szczep KPC 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Pierwszy przypadek odnotowany w Polsce – Warszawa (2008)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Szybkie rozprzestrzenianie się w kolejnych regionach Polski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Obecny również w innych krajach europejskich USA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Skuteczna kontrola zakażeń – spadek liczby przypadków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Brak kontroli zakażeń – przenoszenie szczepów do innych miejsc – nowe epidemie regionalne</a:t>
            </a:r>
          </a:p>
          <a:p>
            <a:pPr algn="just"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1961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Symbol zastępczy zawartości 3" descr="odbwyn: Przeglądarka 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20" r="40380" b="3080"/>
          <a:stretch/>
        </p:blipFill>
        <p:spPr>
          <a:xfrm>
            <a:off x="3550691" y="1376966"/>
            <a:ext cx="5928159" cy="4302617"/>
          </a:xfrm>
        </p:spPr>
      </p:pic>
    </p:spTree>
    <p:extLst>
      <p:ext uri="{BB962C8B-B14F-4D97-AF65-F5344CB8AC3E}">
        <p14:creationId xmlns:p14="http://schemas.microsoft.com/office/powerpoint/2010/main" val="3139086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Drobnoustroje alarmowe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err="1" smtClean="0"/>
              <a:t>Enterobacteriacae</a:t>
            </a:r>
            <a:r>
              <a:rPr lang="pl-PL" sz="2400" dirty="0" smtClean="0"/>
              <a:t> wytwarzające </a:t>
            </a:r>
            <a:r>
              <a:rPr lang="pl-PL" sz="2400" dirty="0" err="1" smtClean="0"/>
              <a:t>karbapenemazy</a:t>
            </a:r>
            <a:r>
              <a:rPr lang="pl-PL" sz="2400" dirty="0" smtClean="0"/>
              <a:t> typu KPC, MBL lub OXA-48 - </a:t>
            </a:r>
            <a:r>
              <a:rPr lang="pl-PL" sz="2400" b="1" dirty="0" smtClean="0"/>
              <a:t>CPE</a:t>
            </a:r>
          </a:p>
          <a:p>
            <a:r>
              <a:rPr lang="pl-PL" sz="2400" dirty="0" smtClean="0"/>
              <a:t>Pałeczki Gram-ujemne wytwarzające beta-</a:t>
            </a:r>
            <a:r>
              <a:rPr lang="pl-PL" sz="2400" dirty="0" err="1" smtClean="0"/>
              <a:t>laktamazy</a:t>
            </a:r>
            <a:r>
              <a:rPr lang="pl-PL" sz="2400" dirty="0" smtClean="0"/>
              <a:t> o rozszerzonym spektrum – </a:t>
            </a:r>
            <a:r>
              <a:rPr lang="pl-PL" sz="2400" b="1" dirty="0" smtClean="0"/>
              <a:t>ESBL</a:t>
            </a:r>
            <a:endParaRPr lang="pl-PL" sz="2400" b="1" dirty="0"/>
          </a:p>
          <a:p>
            <a:r>
              <a:rPr lang="pl-PL" sz="2400" dirty="0" err="1" smtClean="0"/>
              <a:t>Enterococcus</a:t>
            </a:r>
            <a:r>
              <a:rPr lang="pl-PL" sz="2400" dirty="0" smtClean="0"/>
              <a:t> oporne na wankomycynę – </a:t>
            </a:r>
            <a:r>
              <a:rPr lang="pl-PL" sz="2400" b="1" dirty="0" smtClean="0"/>
              <a:t>VRE</a:t>
            </a:r>
          </a:p>
          <a:p>
            <a:r>
              <a:rPr lang="pl-PL" sz="2400" dirty="0" smtClean="0"/>
              <a:t>Staphylococcus aureus – </a:t>
            </a:r>
            <a:r>
              <a:rPr lang="pl-PL" sz="2400" b="1" dirty="0" smtClean="0"/>
              <a:t>MRSA</a:t>
            </a:r>
          </a:p>
          <a:p>
            <a:r>
              <a:rPr lang="pl-PL" sz="2400" dirty="0" err="1" smtClean="0"/>
              <a:t>Wielooporne</a:t>
            </a:r>
            <a:r>
              <a:rPr lang="pl-PL" sz="2400" dirty="0" smtClean="0"/>
              <a:t> szczepy </a:t>
            </a:r>
            <a:r>
              <a:rPr lang="pl-PL" sz="2400" dirty="0" err="1" smtClean="0"/>
              <a:t>Pseudomonas</a:t>
            </a:r>
            <a:r>
              <a:rPr lang="pl-PL" sz="2400" dirty="0" smtClean="0"/>
              <a:t> </a:t>
            </a:r>
            <a:r>
              <a:rPr lang="pl-PL" sz="2400" dirty="0" err="1" smtClean="0"/>
              <a:t>aeruginosa</a:t>
            </a:r>
            <a:r>
              <a:rPr lang="pl-PL" sz="2400" dirty="0" smtClean="0"/>
              <a:t> i </a:t>
            </a:r>
            <a:r>
              <a:rPr lang="pl-PL" sz="2400" dirty="0" err="1" smtClean="0"/>
              <a:t>Acinetobacter</a:t>
            </a:r>
            <a:r>
              <a:rPr lang="pl-PL" sz="2400" dirty="0" smtClean="0"/>
              <a:t> </a:t>
            </a:r>
            <a:r>
              <a:rPr lang="pl-PL" sz="2400" dirty="0" err="1" smtClean="0"/>
              <a:t>baumanii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5041789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sz="2800" b="1" dirty="0" err="1"/>
              <a:t>Karbapenemazy</a:t>
            </a:r>
            <a:r>
              <a:rPr lang="pl-PL" sz="2800" b="1" dirty="0"/>
              <a:t> – szczep MBL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Hydrolizują penicyliny, </a:t>
            </a:r>
            <a:r>
              <a:rPr lang="pl-PL" sz="2800" dirty="0" err="1" smtClean="0"/>
              <a:t>cefalosporyny</a:t>
            </a:r>
            <a:r>
              <a:rPr lang="pl-PL" sz="2800" dirty="0" smtClean="0"/>
              <a:t> i karbapenemy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Brak inhibicji przez inhibitory – kwas </a:t>
            </a:r>
            <a:r>
              <a:rPr lang="pl-PL" sz="2800" dirty="0" err="1" smtClean="0"/>
              <a:t>klawulanowy</a:t>
            </a:r>
            <a:r>
              <a:rPr lang="pl-PL" sz="2800" dirty="0" smtClean="0"/>
              <a:t>, </a:t>
            </a:r>
            <a:r>
              <a:rPr lang="pl-PL" sz="2800" dirty="0" err="1" smtClean="0"/>
              <a:t>sulbaktam</a:t>
            </a:r>
            <a:r>
              <a:rPr lang="pl-PL" sz="2800" dirty="0" smtClean="0"/>
              <a:t>, </a:t>
            </a:r>
            <a:r>
              <a:rPr lang="pl-PL" sz="2800" dirty="0" err="1" smtClean="0"/>
              <a:t>tazobaktam</a:t>
            </a:r>
            <a:endParaRPr lang="pl-PL" sz="2800" dirty="0" smtClean="0"/>
          </a:p>
          <a:p>
            <a:pPr algn="just">
              <a:buFontTx/>
              <a:buChar char="-"/>
            </a:pPr>
            <a:r>
              <a:rPr lang="pl-PL" sz="2800" dirty="0" smtClean="0"/>
              <a:t>Pozostaje </a:t>
            </a:r>
            <a:r>
              <a:rPr lang="pl-PL" sz="2800" dirty="0" err="1" smtClean="0"/>
              <a:t>aztreonam</a:t>
            </a:r>
            <a:r>
              <a:rPr lang="pl-PL" sz="2800" dirty="0" smtClean="0"/>
              <a:t> (ale hydrolizowany przez inne beta-</a:t>
            </a:r>
            <a:r>
              <a:rPr lang="pl-PL" sz="2800" dirty="0" err="1" smtClean="0"/>
              <a:t>laktamazy</a:t>
            </a:r>
            <a:r>
              <a:rPr lang="pl-PL" sz="2800" dirty="0" smtClean="0"/>
              <a:t>)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Niemal zawsze </a:t>
            </a:r>
            <a:r>
              <a:rPr lang="pl-PL" sz="2800" dirty="0" err="1" smtClean="0"/>
              <a:t>wielooporność</a:t>
            </a:r>
            <a:r>
              <a:rPr lang="pl-PL" sz="2800" dirty="0" smtClean="0"/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err="1" smtClean="0"/>
              <a:t>Aminoglikozydy</a:t>
            </a:r>
            <a:endParaRPr lang="pl-PL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err="1" smtClean="0"/>
              <a:t>Fluorochinolony</a:t>
            </a:r>
            <a:endParaRPr lang="pl-PL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err="1" smtClean="0"/>
              <a:t>Kotrimoksazol</a:t>
            </a:r>
            <a:endParaRPr lang="pl-PL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Tetracyklina</a:t>
            </a:r>
          </a:p>
        </p:txBody>
      </p:sp>
    </p:spTree>
    <p:extLst>
      <p:ext uri="{BB962C8B-B14F-4D97-AF65-F5344CB8AC3E}">
        <p14:creationId xmlns:p14="http://schemas.microsoft.com/office/powerpoint/2010/main" val="30679742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b="1" dirty="0" err="1" smtClean="0"/>
              <a:t>Karbapenemazy</a:t>
            </a:r>
            <a:r>
              <a:rPr lang="pl-PL" sz="2800" b="1" dirty="0" smtClean="0"/>
              <a:t> – szczep MBL</a:t>
            </a:r>
          </a:p>
          <a:p>
            <a:pPr algn="just">
              <a:buFontTx/>
              <a:buChar char="-"/>
            </a:pPr>
            <a:r>
              <a:rPr lang="pl-PL" sz="2800" u="sng" dirty="0" smtClean="0"/>
              <a:t>Najgroźniejszy – New Delhi (NDM -1)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Pierwsza identyfikacja – Indie 2009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Szybka migracja szczepów w krajach zachodnich (turyści, imigranci, hospitalizowani w Indiach, Pakistanie, Bangladeszu)</a:t>
            </a:r>
          </a:p>
          <a:p>
            <a:pPr algn="just"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58122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sz="2800" b="1" dirty="0" smtClean="0"/>
              <a:t>NDM – dlaczego Indie?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Szybki rozwój w ostatnich latach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Tanie usługi medyczne ( w tym medycyna estetyczna)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Masowa produkcja antybiotyków generycznych – dostępność bez recepty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Niskie standardy sanitarno-epidemiologiczne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30% populacji indyjskiej może być nosicielami </a:t>
            </a:r>
            <a:r>
              <a:rPr lang="pl-PL" sz="2800" dirty="0" err="1" smtClean="0"/>
              <a:t>Enterobacteriacae</a:t>
            </a:r>
            <a:r>
              <a:rPr lang="pl-PL" sz="2800" dirty="0" smtClean="0"/>
              <a:t> NDM</a:t>
            </a:r>
          </a:p>
          <a:p>
            <a:pPr algn="just"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26614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l-PL" sz="2800" b="1" dirty="0" smtClean="0"/>
              <a:t>NDM – w Polsce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2011 – Warszawa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Pacjent przywieziony ze szpitala w Kongo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E. coli MBL w cewniku naczyniowym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W 2015 roku – 152 przypadki NDM </a:t>
            </a:r>
            <a:br>
              <a:rPr lang="pl-PL" sz="2800" dirty="0" smtClean="0"/>
            </a:br>
            <a:r>
              <a:rPr lang="pl-PL" sz="2800" dirty="0" smtClean="0"/>
              <a:t>(97% </a:t>
            </a:r>
            <a:r>
              <a:rPr lang="pl-PL" sz="2800" dirty="0" err="1" smtClean="0"/>
              <a:t>K.pneumoniae</a:t>
            </a:r>
            <a:r>
              <a:rPr lang="pl-PL" sz="2800" dirty="0" smtClean="0"/>
              <a:t>)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Ognisko NDM obecne również w Poznaniu (2012) – </a:t>
            </a:r>
            <a:r>
              <a:rPr lang="pl-PL" sz="2800" dirty="0" err="1" smtClean="0"/>
              <a:t>K.pneumoniae</a:t>
            </a:r>
            <a:endParaRPr lang="pl-PL" sz="2800" dirty="0" smtClean="0"/>
          </a:p>
          <a:p>
            <a:pPr>
              <a:buFontTx/>
              <a:buChar char="-"/>
            </a:pPr>
            <a:r>
              <a:rPr lang="pl-PL" sz="2800" u="sng" dirty="0" smtClean="0"/>
              <a:t>Możliwość przeniesienia oporności z </a:t>
            </a:r>
            <a:r>
              <a:rPr lang="pl-PL" sz="2800" u="sng" dirty="0" err="1" smtClean="0"/>
              <a:t>K.pneumoniae</a:t>
            </a:r>
            <a:r>
              <a:rPr lang="pl-PL" sz="2800" u="sng" dirty="0" smtClean="0"/>
              <a:t> do </a:t>
            </a:r>
            <a:r>
              <a:rPr lang="pl-PL" sz="2800" u="sng" dirty="0" err="1" smtClean="0"/>
              <a:t>E.coli</a:t>
            </a:r>
            <a:endParaRPr lang="pl-PL" sz="2800" u="sng" dirty="0" smtClean="0"/>
          </a:p>
          <a:p>
            <a:pPr algn="just"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93264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b="1" dirty="0" smtClean="0"/>
              <a:t>NDM – w Polsce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W okresie 2011-2015 rok- 511 przypadków NDM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62% - pacjenci z kolonizacją przewodu pokarmowego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38% - pacjenci z zakażeniami (najczęściej ZUM) </a:t>
            </a:r>
          </a:p>
        </p:txBody>
      </p:sp>
    </p:spTree>
    <p:extLst>
      <p:ext uri="{BB962C8B-B14F-4D97-AF65-F5344CB8AC3E}">
        <p14:creationId xmlns:p14="http://schemas.microsoft.com/office/powerpoint/2010/main" val="1467205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2800" b="1" dirty="0" err="1"/>
              <a:t>Karbapenemazy</a:t>
            </a:r>
            <a:r>
              <a:rPr lang="pl-PL" sz="2800" b="1" dirty="0"/>
              <a:t> – szczep </a:t>
            </a:r>
            <a:r>
              <a:rPr lang="pl-PL" sz="2800" b="1" dirty="0" smtClean="0"/>
              <a:t>OXA - 48</a:t>
            </a:r>
            <a:endParaRPr lang="pl-PL" sz="2800" b="1" dirty="0"/>
          </a:p>
          <a:p>
            <a:pPr algn="just">
              <a:buFontTx/>
              <a:buChar char="-"/>
            </a:pPr>
            <a:r>
              <a:rPr lang="pl-PL" sz="2800" dirty="0" smtClean="0"/>
              <a:t>Hydrolizują penicyliny i karbapenemy – oporność na te antybiotyki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Brak inhibicji przez inhibitory – kwas </a:t>
            </a:r>
            <a:r>
              <a:rPr lang="pl-PL" sz="2800" dirty="0" err="1" smtClean="0"/>
              <a:t>klawulanowy</a:t>
            </a:r>
            <a:r>
              <a:rPr lang="pl-PL" sz="2800" dirty="0" smtClean="0"/>
              <a:t>, </a:t>
            </a:r>
            <a:r>
              <a:rPr lang="pl-PL" sz="2800" dirty="0" err="1" smtClean="0"/>
              <a:t>sulbaktam</a:t>
            </a:r>
            <a:r>
              <a:rPr lang="pl-PL" sz="2800" dirty="0" smtClean="0"/>
              <a:t>, </a:t>
            </a:r>
            <a:r>
              <a:rPr lang="pl-PL" sz="2800" dirty="0" err="1" smtClean="0"/>
              <a:t>tazobaktam</a:t>
            </a:r>
            <a:r>
              <a:rPr lang="pl-PL" sz="2800" dirty="0" smtClean="0"/>
              <a:t> (oporność)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Najczęściej </a:t>
            </a:r>
            <a:r>
              <a:rPr lang="pl-PL" sz="2800" dirty="0" err="1" smtClean="0"/>
              <a:t>Klebsiella</a:t>
            </a:r>
            <a:r>
              <a:rPr lang="pl-PL" sz="2800" dirty="0" smtClean="0"/>
              <a:t> pneumoniae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Z reguły </a:t>
            </a:r>
            <a:r>
              <a:rPr lang="pl-PL" sz="2800" dirty="0" err="1" smtClean="0"/>
              <a:t>wielolekooporność</a:t>
            </a:r>
            <a:endParaRPr lang="pl-PL" sz="2800" dirty="0" smtClean="0"/>
          </a:p>
        </p:txBody>
      </p:sp>
    </p:spTree>
    <p:extLst>
      <p:ext uri="{BB962C8B-B14F-4D97-AF65-F5344CB8AC3E}">
        <p14:creationId xmlns:p14="http://schemas.microsoft.com/office/powerpoint/2010/main" val="11475809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VRE – </a:t>
            </a:r>
            <a:r>
              <a:rPr lang="pl-PL" dirty="0" err="1" smtClean="0"/>
              <a:t>Vancomycin</a:t>
            </a:r>
            <a:r>
              <a:rPr lang="pl-PL" dirty="0" err="1"/>
              <a:t>-</a:t>
            </a:r>
            <a:r>
              <a:rPr lang="pl-PL" dirty="0" err="1" smtClean="0"/>
              <a:t>Resistant</a:t>
            </a:r>
            <a:r>
              <a:rPr lang="pl-PL" dirty="0" smtClean="0"/>
              <a:t> </a:t>
            </a:r>
            <a:r>
              <a:rPr lang="pl-PL" dirty="0" err="1" smtClean="0"/>
              <a:t>Enterococcus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FontTx/>
              <a:buChar char="-"/>
            </a:pPr>
            <a:r>
              <a:rPr lang="pl-PL" sz="2800" dirty="0" err="1"/>
              <a:t>Enterokoki</a:t>
            </a:r>
            <a:r>
              <a:rPr lang="pl-PL" sz="2800" dirty="0"/>
              <a:t> oporne na </a:t>
            </a:r>
            <a:r>
              <a:rPr lang="pl-PL" sz="2800" dirty="0" smtClean="0"/>
              <a:t>wankomycynę, niektóre szczepy również na </a:t>
            </a:r>
            <a:r>
              <a:rPr lang="pl-PL" sz="2800" dirty="0" err="1" smtClean="0"/>
              <a:t>teikoplaninę</a:t>
            </a:r>
            <a:endParaRPr lang="pl-PL" sz="2800" dirty="0" smtClean="0"/>
          </a:p>
          <a:p>
            <a:pPr algn="just">
              <a:buFontTx/>
              <a:buChar char="-"/>
            </a:pPr>
            <a:r>
              <a:rPr lang="pl-PL" sz="2800" dirty="0" smtClean="0"/>
              <a:t>Efekt zwiększonego zużywania wankomycyny (terapia Clostridium </a:t>
            </a:r>
            <a:r>
              <a:rPr lang="pl-PL" sz="2800" dirty="0" err="1" smtClean="0"/>
              <a:t>difficile</a:t>
            </a:r>
            <a:r>
              <a:rPr lang="pl-PL" sz="2800" dirty="0" smtClean="0"/>
              <a:t>)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Oporność na wankomycynę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Nosicielstwo – przewód pokarmowy (odbyt)</a:t>
            </a:r>
          </a:p>
          <a:p>
            <a:pPr algn="just">
              <a:buFontTx/>
              <a:buChar char="-"/>
            </a:pPr>
            <a:r>
              <a:rPr lang="pl-PL" sz="2800" dirty="0" smtClean="0"/>
              <a:t>Leczenie: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err="1" smtClean="0"/>
              <a:t>Fluorochinolony</a:t>
            </a:r>
            <a:endParaRPr lang="pl-PL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err="1" smtClean="0"/>
              <a:t>Doksycyklina</a:t>
            </a:r>
            <a:endParaRPr lang="pl-PL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err="1" smtClean="0"/>
              <a:t>Linezolid</a:t>
            </a:r>
            <a:r>
              <a:rPr lang="pl-PL" sz="2800" dirty="0" smtClean="0"/>
              <a:t> (ale są szczepy oporne)</a:t>
            </a:r>
            <a:endParaRPr lang="pl-PL" sz="2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err="1" smtClean="0"/>
              <a:t>Fosfomycyna</a:t>
            </a:r>
            <a:endParaRPr lang="pl-PL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800" dirty="0" err="1" smtClean="0"/>
              <a:t>Daptomycyna</a:t>
            </a:r>
            <a:endParaRPr lang="pl-PL" sz="2800" dirty="0" smtClean="0"/>
          </a:p>
        </p:txBody>
      </p:sp>
    </p:spTree>
    <p:extLst>
      <p:ext uri="{BB962C8B-B14F-4D97-AF65-F5344CB8AC3E}">
        <p14:creationId xmlns:p14="http://schemas.microsoft.com/office/powerpoint/2010/main" val="34704576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VRE – </a:t>
            </a:r>
            <a:r>
              <a:rPr lang="pl-PL" dirty="0" err="1" smtClean="0"/>
              <a:t>Vancomycin</a:t>
            </a:r>
            <a:r>
              <a:rPr lang="pl-PL" dirty="0" err="1"/>
              <a:t>-</a:t>
            </a:r>
            <a:r>
              <a:rPr lang="pl-PL" dirty="0" err="1" smtClean="0"/>
              <a:t>Resistant</a:t>
            </a:r>
            <a:r>
              <a:rPr lang="pl-PL" dirty="0" smtClean="0"/>
              <a:t> </a:t>
            </a:r>
            <a:r>
              <a:rPr lang="pl-PL" dirty="0" err="1" smtClean="0"/>
              <a:t>Enterococcus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800" dirty="0" smtClean="0"/>
              <a:t>Powstawanie oporności:</a:t>
            </a:r>
          </a:p>
          <a:p>
            <a:pPr marL="0" indent="0" algn="ctr">
              <a:buNone/>
            </a:pPr>
            <a:r>
              <a:rPr lang="pl-PL" sz="2400" dirty="0" smtClean="0"/>
              <a:t>Stosowanie antybiotyków o szerokim spektrum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 algn="ctr">
              <a:buNone/>
            </a:pPr>
            <a:r>
              <a:rPr lang="pl-PL" sz="2400" dirty="0" smtClean="0"/>
              <a:t>Pojawienie się Clostridium </a:t>
            </a:r>
            <a:r>
              <a:rPr lang="pl-PL" sz="2400" dirty="0" err="1" smtClean="0"/>
              <a:t>difficile</a:t>
            </a:r>
            <a:r>
              <a:rPr lang="pl-PL" sz="2400" dirty="0" smtClean="0"/>
              <a:t>, MRSA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 algn="ctr">
              <a:buNone/>
            </a:pPr>
            <a:r>
              <a:rPr lang="pl-PL" sz="2400" dirty="0" smtClean="0"/>
              <a:t>Zwiększone zużycie wankomycyny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 algn="ctr">
              <a:buNone/>
            </a:pPr>
            <a:r>
              <a:rPr lang="pl-PL" sz="2400" dirty="0" smtClean="0"/>
              <a:t>Pojawienie się VRE </a:t>
            </a:r>
          </a:p>
        </p:txBody>
      </p:sp>
      <p:sp>
        <p:nvSpPr>
          <p:cNvPr id="5" name="Strzałka w dół 4"/>
          <p:cNvSpPr/>
          <p:nvPr/>
        </p:nvSpPr>
        <p:spPr>
          <a:xfrm>
            <a:off x="6834410" y="3065172"/>
            <a:ext cx="218941" cy="4378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 w dół 5"/>
          <p:cNvSpPr/>
          <p:nvPr/>
        </p:nvSpPr>
        <p:spPr>
          <a:xfrm>
            <a:off x="6834410" y="4065249"/>
            <a:ext cx="218941" cy="4378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dół 6"/>
          <p:cNvSpPr/>
          <p:nvPr/>
        </p:nvSpPr>
        <p:spPr>
          <a:xfrm>
            <a:off x="6827971" y="4988235"/>
            <a:ext cx="218941" cy="4378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61994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MRSA – </a:t>
            </a:r>
            <a:r>
              <a:rPr lang="pl-PL" dirty="0" err="1" smtClean="0"/>
              <a:t>Methycyllin-Resistant</a:t>
            </a:r>
            <a:r>
              <a:rPr lang="pl-PL" dirty="0" smtClean="0"/>
              <a:t> Staphylococcus aureus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Nadużywanie antybiotyków beta-</a:t>
            </a:r>
            <a:r>
              <a:rPr lang="pl-PL" sz="3000" dirty="0" err="1" smtClean="0"/>
              <a:t>laktamowych</a:t>
            </a:r>
            <a:endParaRPr lang="pl-PL" sz="3000" dirty="0" smtClean="0"/>
          </a:p>
          <a:p>
            <a:pPr algn="just">
              <a:buFontTx/>
              <a:buChar char="-"/>
            </a:pPr>
            <a:r>
              <a:rPr lang="pl-PL" sz="3000" dirty="0" smtClean="0"/>
              <a:t>Niezależny czynnik ryzyka miejsca operowanego u pacjentów poddawanych operacjom ortopedycznym (endoprotezoplastyka)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Nosicielstwo – przedsionek nosa, przewód pokarmowy, </a:t>
            </a:r>
            <a:r>
              <a:rPr lang="pl-PL" sz="3000" dirty="0" err="1" smtClean="0"/>
              <a:t>eradykacja</a:t>
            </a:r>
            <a:r>
              <a:rPr lang="pl-PL" sz="3000" dirty="0" smtClean="0"/>
              <a:t> przed zabiegami (</a:t>
            </a:r>
            <a:r>
              <a:rPr lang="pl-PL" sz="3000" dirty="0" err="1" smtClean="0"/>
              <a:t>mupirocyna</a:t>
            </a:r>
            <a:r>
              <a:rPr lang="pl-PL" sz="3000" dirty="0" smtClean="0"/>
              <a:t>)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Leczenie – wrażliwy na wankomycynę i </a:t>
            </a:r>
            <a:r>
              <a:rPr lang="pl-PL" sz="3000" dirty="0" err="1" smtClean="0"/>
              <a:t>linezolid</a:t>
            </a:r>
            <a:endParaRPr lang="pl-PL" sz="3000" dirty="0" smtClean="0"/>
          </a:p>
          <a:p>
            <a:pPr algn="just">
              <a:buFontTx/>
              <a:buChar char="-"/>
            </a:pPr>
            <a:endParaRPr lang="pl-PL" sz="3000" dirty="0" smtClean="0"/>
          </a:p>
          <a:p>
            <a:pPr algn="just">
              <a:buFontTx/>
              <a:buChar char="-"/>
            </a:pP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3119923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BADANIA PRZESIEWOWE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Właściwa identyfikacja pacjentów skolonizowanych szczególnie niebezpiecznymi drobnoustrojami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Wdrożenie określonych środków ostrożności zabezpieczającymi przez rozprzestrzenieniem się tych drobnoustrojów w środowisku szpitalnym</a:t>
            </a:r>
          </a:p>
          <a:p>
            <a:pPr algn="just">
              <a:buFontTx/>
              <a:buChar char="-"/>
            </a:pPr>
            <a:r>
              <a:rPr lang="pl-PL" sz="3000" u="sng" dirty="0" smtClean="0"/>
              <a:t>Aktualnie najbardziej istotny epidemiologicznie problem – nosicielstwo CPE</a:t>
            </a:r>
          </a:p>
          <a:p>
            <a:pPr algn="just">
              <a:buFontTx/>
              <a:buChar char="-"/>
            </a:pPr>
            <a:r>
              <a:rPr lang="pl-PL" sz="3000" u="sng" dirty="0" smtClean="0"/>
              <a:t>Karta oceny ryzyka zakażenia przy przyjęciu do szpitala – informacja o wykonaniu badania przesiewowego </a:t>
            </a:r>
          </a:p>
          <a:p>
            <a:pPr algn="just">
              <a:buFontTx/>
              <a:buChar char="-"/>
            </a:pPr>
            <a:endParaRPr lang="pl-PL" sz="3000" dirty="0" smtClean="0"/>
          </a:p>
          <a:p>
            <a:pPr algn="just">
              <a:buFontTx/>
              <a:buChar char="-"/>
            </a:pP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293900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Pałeczki jelitowe: </a:t>
            </a:r>
          </a:p>
          <a:p>
            <a:pPr>
              <a:buFontTx/>
              <a:buChar char="-"/>
            </a:pPr>
            <a:r>
              <a:rPr lang="pl-PL" dirty="0" smtClean="0"/>
              <a:t>Występują powszechnie - każdy jest nosicielem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b="1" dirty="0" smtClean="0"/>
              <a:t>Przewód pokarmowy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err="1" smtClean="0"/>
              <a:t>Nosogardło</a:t>
            </a:r>
            <a:r>
              <a:rPr lang="pl-PL" dirty="0" smtClean="0"/>
              <a:t> (alkoholicy, pacjenci z cukrzycą)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/>
              <a:t>Pochwa</a:t>
            </a:r>
          </a:p>
          <a:p>
            <a:pPr>
              <a:buFontTx/>
              <a:buChar char="-"/>
            </a:pPr>
            <a:r>
              <a:rPr lang="pl-PL" dirty="0" smtClean="0"/>
              <a:t>Jedne </a:t>
            </a:r>
            <a:r>
              <a:rPr lang="pl-PL" dirty="0"/>
              <a:t>z najczęstszych czynników </a:t>
            </a:r>
            <a:r>
              <a:rPr lang="pl-PL" dirty="0" smtClean="0"/>
              <a:t>zakażeń szpitalnych i </a:t>
            </a:r>
            <a:r>
              <a:rPr lang="pl-PL" dirty="0" err="1" smtClean="0"/>
              <a:t>pozaszpitalnych</a:t>
            </a: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Łatwo się przenoszą</a:t>
            </a:r>
          </a:p>
          <a:p>
            <a:pPr>
              <a:buFontTx/>
              <a:buChar char="-"/>
            </a:pPr>
            <a:r>
              <a:rPr lang="pl-PL" dirty="0" smtClean="0"/>
              <a:t>Łatwo nabywają oporność</a:t>
            </a:r>
          </a:p>
          <a:p>
            <a:pPr>
              <a:buFontTx/>
              <a:buChar char="-"/>
            </a:pPr>
            <a:r>
              <a:rPr lang="pl-PL" dirty="0" smtClean="0"/>
              <a:t>Istnieją szczepy o podwyższonej zjadliwości i epidemiczności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94019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BADANIA PRZESIEWOWE - WSKAZANIA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Przy przyjęciu do szpitala dotyczy pacjentów: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3000" dirty="0" smtClean="0"/>
              <a:t>Przekazywanych bezpośrednio z innych podmiotów wykonujących działalność leczniczą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3000" dirty="0" smtClean="0"/>
              <a:t>Hospitalizowanych w ciągu ostatnich 12 miesięcy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3000" dirty="0" smtClean="0"/>
              <a:t>Przebywających w ZOL – w ciągu ostatnich 12 miesięcy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3000" dirty="0" smtClean="0"/>
              <a:t>Leczonych długotrwale antybiotykami – ostatnie 6 miesięcy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3000" dirty="0" smtClean="0"/>
              <a:t>U których stwierdzono wcześniejsze nosicielstwo / zakażenie drobnoustrojami </a:t>
            </a:r>
            <a:r>
              <a:rPr lang="pl-PL" sz="3000" dirty="0" err="1" smtClean="0"/>
              <a:t>wielolekoopornymi</a:t>
            </a:r>
            <a:endParaRPr lang="pl-PL" sz="30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3000" dirty="0" smtClean="0"/>
              <a:t>Którzy mieli kontakt z opieką medyczną w krajach o wysokiej zapadalności na zakażenie wywołane przez CPE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3000" dirty="0" smtClean="0"/>
              <a:t>Leczeni są powtarzalną dializą</a:t>
            </a:r>
          </a:p>
          <a:p>
            <a:pPr algn="just">
              <a:buFontTx/>
              <a:buChar char="-"/>
            </a:pP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1605847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IDENTYFIKACJA SZCZEPÓW LEKOOPORNYCH – POSTĘPOWANIE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Wynik – patogen alarmowy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Rodzaj szczepu i materiał, z którego został wyhodowany szczep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Nosicielstwo vs zakażenie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W przypadku stwierdzenia CPE – natychmiastowe zawiadomienie Zespołu ds. Zakażeń Szpitalnych przez laboratorium mikrobiologiczne; przekazanie szczepu do KORLD (Krajowy Ośrodek Referencyjny ds. </a:t>
            </a:r>
            <a:r>
              <a:rPr lang="pl-PL" sz="3000" dirty="0" err="1" smtClean="0"/>
              <a:t>Lekowrażliwości</a:t>
            </a:r>
            <a:r>
              <a:rPr lang="pl-PL" sz="3000" dirty="0" smtClean="0"/>
              <a:t> Drobnoustrojów)</a:t>
            </a:r>
          </a:p>
          <a:p>
            <a:pPr algn="just">
              <a:buFontTx/>
              <a:buChar char="-"/>
            </a:pPr>
            <a:endParaRPr lang="pl-PL" sz="3000" dirty="0" smtClean="0"/>
          </a:p>
          <a:p>
            <a:pPr algn="just">
              <a:buFontTx/>
              <a:buChar char="-"/>
            </a:pP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1410878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IDENTYFIKACJA SZCZEPÓW LEKOOPORNYCH – POSTĘPOWANIE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Wdrożenie procedury izolacji kontaktowej (pacjent chory i skolonizowany)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Zlecenie badań przesiewowych u pacjentów przebywających na Sali z pacjentem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Dochodzenie epidemiologiczne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Zgłoszenie do Powiatowej Stacji Sanitarno-Epidemiologicznej (zgłasza Laboratorium)</a:t>
            </a:r>
          </a:p>
          <a:p>
            <a:pPr algn="just">
              <a:buFontTx/>
              <a:buChar char="-"/>
            </a:pPr>
            <a:endParaRPr lang="pl-PL" sz="3000" dirty="0" smtClean="0"/>
          </a:p>
          <a:p>
            <a:pPr algn="just">
              <a:buFontTx/>
              <a:buChar char="-"/>
            </a:pP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14269095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IDENTYFIKACJA SZCZEPÓW LEKOOPORNYCH – POSTĘPOWANIE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Izolacja kontaktowa (ubranie ochronne – rękawice, fartuch; </a:t>
            </a:r>
            <a:r>
              <a:rPr lang="pl-PL" sz="3000" u="sng" dirty="0" smtClean="0"/>
              <a:t>mycie i dezynfekcja rąk; </a:t>
            </a:r>
            <a:r>
              <a:rPr lang="pl-PL" sz="3000" dirty="0" smtClean="0"/>
              <a:t>wzmożony reżim sanitarny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Izolacja  - ZAWSZE – jeżeli CPE 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W innych sytuacjach – w miarę możliwości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Ewentualne </a:t>
            </a:r>
            <a:r>
              <a:rPr lang="pl-PL" sz="3000" dirty="0" err="1" smtClean="0"/>
              <a:t>kohortowanie</a:t>
            </a:r>
            <a:r>
              <a:rPr lang="pl-PL" sz="3000" dirty="0" smtClean="0"/>
              <a:t> pacjentów z tym samym </a:t>
            </a:r>
            <a:r>
              <a:rPr lang="pl-PL" sz="3000" dirty="0" err="1" smtClean="0"/>
              <a:t>mechanizem</a:t>
            </a:r>
            <a:r>
              <a:rPr lang="pl-PL" sz="3000" dirty="0" smtClean="0"/>
              <a:t> oporności</a:t>
            </a:r>
          </a:p>
          <a:p>
            <a:pPr algn="just">
              <a:buFontTx/>
              <a:buChar char="-"/>
            </a:pP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20983546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IDENTYFIKACJA SZCZEPÓW LEKOOPORNYCH – POSTĘPOWANIE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Priorytety izolacji:</a:t>
            </a:r>
          </a:p>
          <a:p>
            <a:pPr marL="514350" indent="-514350" algn="just">
              <a:buAutoNum type="arabicPeriod"/>
            </a:pPr>
            <a:r>
              <a:rPr lang="pl-PL" sz="3000" dirty="0" err="1" smtClean="0"/>
              <a:t>Enterobacteriacae</a:t>
            </a:r>
            <a:r>
              <a:rPr lang="pl-PL" sz="3000" dirty="0" smtClean="0"/>
              <a:t> </a:t>
            </a:r>
            <a:r>
              <a:rPr lang="pl-PL" sz="3000" u="sng" dirty="0" smtClean="0"/>
              <a:t>CPE</a:t>
            </a:r>
            <a:r>
              <a:rPr lang="pl-PL" sz="3000" dirty="0"/>
              <a:t> </a:t>
            </a:r>
            <a:r>
              <a:rPr lang="pl-PL" sz="3000" dirty="0" smtClean="0"/>
              <a:t>(</a:t>
            </a:r>
            <a:r>
              <a:rPr lang="pl-PL" sz="3000" dirty="0" err="1" smtClean="0"/>
              <a:t>Klebsiella</a:t>
            </a:r>
            <a:r>
              <a:rPr lang="pl-PL" sz="3000" dirty="0" smtClean="0"/>
              <a:t> </a:t>
            </a:r>
            <a:r>
              <a:rPr lang="pl-PL" sz="3000" dirty="0" err="1" smtClean="0"/>
              <a:t>spp</a:t>
            </a:r>
            <a:r>
              <a:rPr lang="pl-PL" sz="3000" dirty="0" smtClean="0"/>
              <a:t>., </a:t>
            </a:r>
            <a:r>
              <a:rPr lang="pl-PL" sz="3000" dirty="0" err="1" smtClean="0"/>
              <a:t>E.coli</a:t>
            </a:r>
            <a:r>
              <a:rPr lang="pl-PL" sz="3000" dirty="0" smtClean="0"/>
              <a:t>, inne)</a:t>
            </a:r>
          </a:p>
          <a:p>
            <a:pPr marL="514350" indent="-514350" algn="just">
              <a:buAutoNum type="arabicPeriod"/>
            </a:pPr>
            <a:r>
              <a:rPr lang="pl-PL" sz="3000" dirty="0" smtClean="0"/>
              <a:t>Szczepy </a:t>
            </a:r>
            <a:r>
              <a:rPr lang="pl-PL" sz="3000" dirty="0" err="1"/>
              <a:t>Enterobacteriacae</a:t>
            </a:r>
            <a:r>
              <a:rPr lang="pl-PL" sz="3000" dirty="0"/>
              <a:t> </a:t>
            </a:r>
            <a:r>
              <a:rPr lang="pl-PL" sz="3000" u="sng" dirty="0" smtClean="0"/>
              <a:t>ESBL dodatnie</a:t>
            </a:r>
          </a:p>
          <a:p>
            <a:pPr marL="514350" indent="-514350" algn="just">
              <a:buAutoNum type="arabicPeriod"/>
            </a:pPr>
            <a:r>
              <a:rPr lang="pl-PL" sz="3000" dirty="0" err="1" smtClean="0"/>
              <a:t>Pseudomonas</a:t>
            </a:r>
            <a:r>
              <a:rPr lang="pl-PL" sz="3000" dirty="0" smtClean="0"/>
              <a:t> </a:t>
            </a:r>
            <a:r>
              <a:rPr lang="pl-PL" sz="3000" dirty="0" err="1" smtClean="0"/>
              <a:t>aeruginosa</a:t>
            </a:r>
            <a:r>
              <a:rPr lang="pl-PL" sz="3000" dirty="0" smtClean="0"/>
              <a:t> wytwarzający </a:t>
            </a:r>
            <a:r>
              <a:rPr lang="pl-PL" sz="3000" dirty="0" err="1" smtClean="0"/>
              <a:t>karbapenamazy</a:t>
            </a:r>
            <a:endParaRPr lang="pl-PL" sz="3000" dirty="0" smtClean="0"/>
          </a:p>
          <a:p>
            <a:pPr marL="514350" indent="-514350" algn="just">
              <a:buAutoNum type="arabicPeriod"/>
            </a:pPr>
            <a:r>
              <a:rPr lang="pl-PL" sz="3000" dirty="0" smtClean="0"/>
              <a:t>MRSA</a:t>
            </a:r>
          </a:p>
          <a:p>
            <a:pPr marL="514350" indent="-514350" algn="just">
              <a:buAutoNum type="arabicPeriod"/>
            </a:pPr>
            <a:r>
              <a:rPr lang="pl-PL" sz="3000" dirty="0" smtClean="0"/>
              <a:t>VRE</a:t>
            </a:r>
          </a:p>
          <a:p>
            <a:pPr marL="0" indent="0" algn="just">
              <a:buNone/>
            </a:pPr>
            <a:r>
              <a:rPr lang="pl-PL" sz="3000" dirty="0" smtClean="0"/>
              <a:t>- NIGDY nie należy </a:t>
            </a:r>
            <a:r>
              <a:rPr lang="pl-PL" sz="3000" dirty="0" err="1" smtClean="0"/>
              <a:t>kohortować</a:t>
            </a:r>
            <a:r>
              <a:rPr lang="pl-PL" sz="3000" dirty="0" smtClean="0"/>
              <a:t> różnych mechanizmów oporności (MRSA z VRE)</a:t>
            </a:r>
          </a:p>
          <a:p>
            <a:pPr algn="just">
              <a:buFontTx/>
              <a:buChar char="-"/>
            </a:pP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39022530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IDENTYFIKACJA SZCZEPÓW LEKOOPORNYCH – POSTĘPOWANIE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Kolonizacji – NIE LECZYMY!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W Karcie Informacyjnej z leczenia szpitalnego w widocznym miejscu należy umieścić informację o nosicielstwie szczepu alarmowego – </a:t>
            </a:r>
            <a:r>
              <a:rPr lang="pl-PL" sz="3000" u="sng" dirty="0" smtClean="0"/>
              <a:t>zwłaszcza CPE – przy rozpoznaniu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Rejestracja patogenu alarmowego – Karta </a:t>
            </a:r>
            <a:r>
              <a:rPr lang="pl-PL" sz="3000" smtClean="0"/>
              <a:t>w systemie ESKULAP</a:t>
            </a:r>
            <a:endParaRPr lang="pl-PL" sz="3000" dirty="0" smtClean="0"/>
          </a:p>
          <a:p>
            <a:pPr algn="just">
              <a:buFontTx/>
              <a:buChar char="-"/>
            </a:pPr>
            <a:r>
              <a:rPr lang="pl-PL" sz="3000" u="sng" dirty="0" smtClean="0"/>
              <a:t>Przy wypisie – bez wykonywania kontrolnych badań (minimum miesiąc na samoistną </a:t>
            </a:r>
            <a:r>
              <a:rPr lang="pl-PL" sz="3000" u="sng" dirty="0" err="1" smtClean="0"/>
              <a:t>eradykację</a:t>
            </a:r>
            <a:r>
              <a:rPr lang="pl-PL" sz="3000" u="sng" dirty="0" smtClean="0"/>
              <a:t>)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Przy kolejnym przyjęciu u pacjenta z nosicielstwem patogenu alarmowego – izolacja od początku pobytu, dwukrotne badanie przesiewowe (co 24 godziny) – dopiero przy wynikach ujemnych pacjenta hospitalizować na wspólnej Sali, ale wymaz w raz w tygodniu</a:t>
            </a:r>
          </a:p>
          <a:p>
            <a:pPr algn="just">
              <a:buFontTx/>
              <a:buChar char="-"/>
            </a:pP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33194255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OGNISKO EPIDEMICZNE CPE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l-PL" sz="3000" dirty="0" smtClean="0"/>
              <a:t>BADANIE PRZESIEWOWE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HIGIENA RĄK</a:t>
            </a:r>
          </a:p>
          <a:p>
            <a:pPr algn="just">
              <a:buFontTx/>
              <a:buChar char="-"/>
            </a:pPr>
            <a:r>
              <a:rPr lang="pl-PL" sz="3000" dirty="0" smtClean="0"/>
              <a:t>IZOLACJA PACJENTÓW Z CPE</a:t>
            </a:r>
          </a:p>
          <a:p>
            <a:pPr algn="just">
              <a:buFontTx/>
              <a:buChar char="-"/>
            </a:pP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20056754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WAŻNE INFORMACJE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sz="3000" dirty="0" smtClean="0">
              <a:hlinkClick r:id="rId2"/>
            </a:endParaRPr>
          </a:p>
          <a:p>
            <a:pPr marL="0" indent="0" algn="ctr">
              <a:buNone/>
            </a:pPr>
            <a:endParaRPr lang="pl-PL" sz="3000" dirty="0">
              <a:hlinkClick r:id="rId2"/>
            </a:endParaRPr>
          </a:p>
          <a:p>
            <a:pPr marL="0" indent="0" algn="ctr">
              <a:buNone/>
            </a:pPr>
            <a:r>
              <a:rPr lang="pl-PL" sz="3000" dirty="0" smtClean="0">
                <a:hlinkClick r:id="rId2"/>
              </a:rPr>
              <a:t>www.antybiotyki</a:t>
            </a:r>
            <a:r>
              <a:rPr lang="pl-PL" sz="3000" dirty="0" smtClean="0"/>
              <a:t>.edu.pl</a:t>
            </a: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36008545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sz="3000" dirty="0" smtClean="0">
              <a:hlinkClick r:id="rId2"/>
            </a:endParaRPr>
          </a:p>
          <a:p>
            <a:pPr marL="0" indent="0" algn="ctr">
              <a:buNone/>
            </a:pPr>
            <a:endParaRPr lang="pl-PL" sz="3000" dirty="0">
              <a:hlinkClick r:id="rId2"/>
            </a:endParaRPr>
          </a:p>
          <a:p>
            <a:pPr marL="0" indent="0" algn="ctr">
              <a:buNone/>
            </a:pPr>
            <a:r>
              <a:rPr lang="pl-PL" sz="3000" dirty="0" smtClean="0"/>
              <a:t>DZIĘKUJĘ ZA UWAGĘ</a:t>
            </a:r>
            <a:endParaRPr lang="pl-PL" sz="3200" dirty="0" smtClean="0"/>
          </a:p>
        </p:txBody>
      </p:sp>
    </p:spTree>
    <p:extLst>
      <p:ext uri="{BB962C8B-B14F-4D97-AF65-F5344CB8AC3E}">
        <p14:creationId xmlns:p14="http://schemas.microsoft.com/office/powerpoint/2010/main" val="1458514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Pałeczki </a:t>
            </a:r>
            <a:r>
              <a:rPr lang="pl-PL" dirty="0" err="1" smtClean="0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pl-PL" sz="2400" dirty="0" smtClean="0"/>
              <a:t>Najczęstsze gatunki: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 smtClean="0"/>
              <a:t>E.coli</a:t>
            </a:r>
            <a:endParaRPr lang="pl-PL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u="sng" dirty="0" err="1" smtClean="0"/>
              <a:t>Klebsiella</a:t>
            </a:r>
            <a:r>
              <a:rPr lang="pl-PL" sz="2400" u="sng" dirty="0" smtClean="0"/>
              <a:t> pneumoniae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 smtClean="0"/>
              <a:t>Proteus</a:t>
            </a:r>
            <a:r>
              <a:rPr lang="pl-PL" sz="2400" dirty="0" smtClean="0"/>
              <a:t> </a:t>
            </a:r>
            <a:r>
              <a:rPr lang="pl-PL" sz="2400" dirty="0" err="1" smtClean="0"/>
              <a:t>mirabilis</a:t>
            </a:r>
            <a:endParaRPr lang="pl-PL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 smtClean="0"/>
              <a:t>Enterobacter</a:t>
            </a:r>
            <a:r>
              <a:rPr lang="pl-PL" sz="2400" dirty="0" smtClean="0"/>
              <a:t> </a:t>
            </a:r>
            <a:r>
              <a:rPr lang="pl-PL" sz="2400" dirty="0" err="1" smtClean="0"/>
              <a:t>spp</a:t>
            </a:r>
            <a:endParaRPr lang="pl-PL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 smtClean="0"/>
              <a:t>Serratia</a:t>
            </a:r>
            <a:r>
              <a:rPr lang="pl-PL" sz="2400" dirty="0" smtClean="0"/>
              <a:t> </a:t>
            </a:r>
            <a:r>
              <a:rPr lang="pl-PL" sz="2400" dirty="0" err="1" smtClean="0"/>
              <a:t>marcescens</a:t>
            </a:r>
            <a:endParaRPr lang="pl-PL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/>
              <a:t>Salmonella </a:t>
            </a:r>
            <a:r>
              <a:rPr lang="pl-PL" sz="2400" dirty="0" err="1" smtClean="0"/>
              <a:t>spp</a:t>
            </a:r>
            <a:endParaRPr lang="pl-PL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 smtClean="0"/>
              <a:t>Shigella</a:t>
            </a:r>
            <a:r>
              <a:rPr lang="pl-PL" sz="2400" dirty="0" smtClean="0"/>
              <a:t> </a:t>
            </a:r>
            <a:r>
              <a:rPr lang="pl-PL" sz="2400" dirty="0" err="1" smtClean="0"/>
              <a:t>spp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73399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sz="2400" dirty="0" smtClean="0"/>
              <a:t>Naturalnie wrażliwe na: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/>
              <a:t>Penicyliny, </a:t>
            </a:r>
            <a:r>
              <a:rPr lang="pl-PL" sz="2400" dirty="0" err="1" smtClean="0"/>
              <a:t>cefalosporyny</a:t>
            </a:r>
            <a:r>
              <a:rPr lang="pl-PL" sz="2400" dirty="0" smtClean="0"/>
              <a:t>, </a:t>
            </a:r>
            <a:r>
              <a:rPr lang="pl-PL" sz="2400" dirty="0" err="1" smtClean="0"/>
              <a:t>fluorochinolony</a:t>
            </a:r>
            <a:r>
              <a:rPr lang="pl-PL" sz="2400" dirty="0" smtClean="0"/>
              <a:t> – leki I rzutu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 smtClean="0"/>
              <a:t>Aminiglikozydy</a:t>
            </a:r>
            <a:r>
              <a:rPr lang="pl-PL" sz="2400" dirty="0" smtClean="0"/>
              <a:t> – rezerwowo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u="sng" dirty="0" smtClean="0"/>
              <a:t>Karbapenemy (</a:t>
            </a:r>
            <a:r>
              <a:rPr lang="pl-PL" sz="2400" u="sng" dirty="0" err="1" smtClean="0"/>
              <a:t>Imipenem</a:t>
            </a:r>
            <a:r>
              <a:rPr lang="pl-PL" sz="2400" u="sng" dirty="0" smtClean="0"/>
              <a:t>, </a:t>
            </a:r>
            <a:r>
              <a:rPr lang="pl-PL" sz="2400" u="sng" dirty="0" err="1" smtClean="0"/>
              <a:t>Meropenem</a:t>
            </a:r>
            <a:r>
              <a:rPr lang="pl-PL" sz="2400" u="sng" dirty="0" smtClean="0"/>
              <a:t>) – leki ostatniej szansy </a:t>
            </a:r>
          </a:p>
          <a:p>
            <a:pPr>
              <a:buFontTx/>
              <a:buChar char="-"/>
            </a:pPr>
            <a:endParaRPr lang="pl-PL" sz="2400" dirty="0"/>
          </a:p>
          <a:p>
            <a:pPr marL="0" indent="0">
              <a:buNone/>
            </a:pPr>
            <a:r>
              <a:rPr lang="pl-PL" sz="2400" dirty="0" smtClean="0"/>
              <a:t>- Nabywanie oporności na powyższe antybiotyki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849332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 err="1" smtClean="0"/>
              <a:t>Klebsiella</a:t>
            </a:r>
            <a:r>
              <a:rPr lang="pl-PL" sz="2400" b="1" dirty="0" smtClean="0"/>
              <a:t> </a:t>
            </a:r>
            <a:r>
              <a:rPr lang="pl-PL" sz="2400" b="1" dirty="0" err="1" smtClean="0"/>
              <a:t>spp</a:t>
            </a:r>
            <a:r>
              <a:rPr lang="pl-PL" sz="2400" b="1" dirty="0" smtClean="0"/>
              <a:t>.</a:t>
            </a:r>
          </a:p>
          <a:p>
            <a:pPr>
              <a:buFontTx/>
              <a:buChar char="-"/>
            </a:pPr>
            <a:r>
              <a:rPr lang="pl-PL" sz="2400" dirty="0" smtClean="0"/>
              <a:t>Nosicielstwo w populacji ogólnej: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o</a:t>
            </a:r>
            <a:r>
              <a:rPr lang="pl-PL" sz="2400" dirty="0" smtClean="0"/>
              <a:t>dbyt do 40%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/>
              <a:t>n</a:t>
            </a:r>
            <a:r>
              <a:rPr lang="pl-PL" sz="2400" dirty="0" err="1" smtClean="0"/>
              <a:t>osogardło</a:t>
            </a:r>
            <a:r>
              <a:rPr lang="pl-PL" sz="2400" dirty="0" smtClean="0"/>
              <a:t> do 6%</a:t>
            </a:r>
          </a:p>
          <a:p>
            <a:pPr>
              <a:buFontTx/>
              <a:buChar char="-"/>
            </a:pPr>
            <a:r>
              <a:rPr lang="pl-PL" sz="2400" dirty="0" smtClean="0"/>
              <a:t>Nosicielstwo u hospitalizowanych pacjentów: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/>
              <a:t>odbyt – 77%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/>
              <a:t>ręce – 42%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/>
              <a:t>gardło -19%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147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b="1" dirty="0" err="1" smtClean="0"/>
              <a:t>Klebsiella</a:t>
            </a:r>
            <a:r>
              <a:rPr lang="pl-PL" b="1" dirty="0" smtClean="0"/>
              <a:t> </a:t>
            </a:r>
            <a:r>
              <a:rPr lang="pl-PL" sz="2400" b="1" dirty="0" err="1" smtClean="0"/>
              <a:t>spp</a:t>
            </a:r>
            <a:r>
              <a:rPr lang="pl-PL" sz="2400" b="1" dirty="0" smtClean="0"/>
              <a:t>.</a:t>
            </a:r>
          </a:p>
          <a:p>
            <a:pPr>
              <a:buFontTx/>
              <a:buChar char="-"/>
            </a:pPr>
            <a:r>
              <a:rPr lang="pl-PL" sz="2400" dirty="0" smtClean="0"/>
              <a:t>Budowa  - otoczka polisacharydowa – tworzy śluzowe kolonie</a:t>
            </a:r>
          </a:p>
          <a:p>
            <a:pPr>
              <a:buFontTx/>
              <a:buChar char="-"/>
            </a:pPr>
            <a:r>
              <a:rPr lang="pl-PL" sz="2400" dirty="0" smtClean="0"/>
              <a:t>Łatwa transmisja między organizmami</a:t>
            </a:r>
          </a:p>
          <a:p>
            <a:pPr>
              <a:buFontTx/>
              <a:buChar char="-"/>
            </a:pPr>
            <a:r>
              <a:rPr lang="pl-PL" sz="2400" dirty="0" smtClean="0"/>
              <a:t>Łatwe nabywanie oporności – szczepy o podwyższonej zjadliwości i epidemiczności</a:t>
            </a:r>
          </a:p>
          <a:p>
            <a:pPr>
              <a:buFontTx/>
              <a:buChar char="-"/>
            </a:pPr>
            <a:r>
              <a:rPr lang="pl-PL" sz="2400" dirty="0" smtClean="0"/>
              <a:t>Zakażenia sporadyczne i ogniska epidemiczne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1304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325" y="2133600"/>
            <a:ext cx="5283588" cy="3778250"/>
          </a:xfrm>
        </p:spPr>
      </p:pic>
    </p:spTree>
    <p:extLst>
      <p:ext uri="{BB962C8B-B14F-4D97-AF65-F5344CB8AC3E}">
        <p14:creationId xmlns:p14="http://schemas.microsoft.com/office/powerpoint/2010/main" val="1274598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Pałeczki </a:t>
            </a:r>
            <a:r>
              <a:rPr lang="pl-PL" dirty="0" err="1"/>
              <a:t>Enterobacteriacae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err="1" smtClean="0"/>
              <a:t>Klebsiella</a:t>
            </a:r>
            <a:r>
              <a:rPr lang="pl-PL" b="1" dirty="0" smtClean="0"/>
              <a:t> </a:t>
            </a:r>
            <a:r>
              <a:rPr lang="pl-PL" b="1" dirty="0" err="1" smtClean="0"/>
              <a:t>spp</a:t>
            </a:r>
            <a:r>
              <a:rPr lang="pl-PL" b="1" dirty="0" smtClean="0"/>
              <a:t>.</a:t>
            </a:r>
          </a:p>
          <a:p>
            <a:pPr>
              <a:buFontTx/>
              <a:buChar char="-"/>
            </a:pPr>
            <a:r>
              <a:rPr lang="pl-PL" dirty="0" smtClean="0"/>
              <a:t>Jeden z najczęstszych czynników zakażeń – w szpitalu i poza szpitalem</a:t>
            </a:r>
          </a:p>
          <a:p>
            <a:pPr>
              <a:buFontTx/>
              <a:buChar char="-"/>
            </a:pPr>
            <a:r>
              <a:rPr lang="pl-PL" dirty="0" smtClean="0"/>
              <a:t>Zakażenia dróg moczowych</a:t>
            </a:r>
          </a:p>
          <a:p>
            <a:pPr>
              <a:buFontTx/>
              <a:buChar char="-"/>
            </a:pPr>
            <a:r>
              <a:rPr lang="pl-PL" dirty="0" smtClean="0"/>
              <a:t>Ropnie wątroby</a:t>
            </a:r>
          </a:p>
          <a:p>
            <a:pPr>
              <a:buFontTx/>
              <a:buChar char="-"/>
            </a:pPr>
            <a:r>
              <a:rPr lang="pl-PL" dirty="0" smtClean="0"/>
              <a:t>Zakażenia łożyska krwi (</a:t>
            </a:r>
            <a:r>
              <a:rPr lang="pl-PL" dirty="0" err="1" smtClean="0"/>
              <a:t>urosepsa</a:t>
            </a:r>
            <a:r>
              <a:rPr lang="pl-PL" dirty="0" smtClean="0"/>
              <a:t>, zakażenia </a:t>
            </a:r>
            <a:r>
              <a:rPr lang="pl-PL" dirty="0" err="1" smtClean="0"/>
              <a:t>odcewnikowe</a:t>
            </a:r>
            <a:r>
              <a:rPr lang="pl-PL" dirty="0" smtClean="0"/>
              <a:t>)</a:t>
            </a:r>
          </a:p>
          <a:p>
            <a:pPr>
              <a:buFontTx/>
              <a:buChar char="-"/>
            </a:pPr>
            <a:r>
              <a:rPr lang="pl-PL" dirty="0" smtClean="0"/>
              <a:t>Zapalanie płuc</a:t>
            </a:r>
          </a:p>
          <a:p>
            <a:pPr>
              <a:buFontTx/>
              <a:buChar char="-"/>
            </a:pPr>
            <a:r>
              <a:rPr lang="pl-PL" dirty="0" smtClean="0"/>
              <a:t>Zakażenie skóry i tkanki podskórnej</a:t>
            </a:r>
          </a:p>
          <a:p>
            <a:pPr>
              <a:buFontTx/>
              <a:buChar char="-"/>
            </a:pPr>
            <a:r>
              <a:rPr lang="pl-PL" dirty="0" smtClean="0"/>
              <a:t>Zapalenie otrzewnej</a:t>
            </a:r>
          </a:p>
          <a:p>
            <a:pPr>
              <a:buFontTx/>
              <a:buChar char="-"/>
            </a:pPr>
            <a:r>
              <a:rPr lang="pl-PL" dirty="0" smtClean="0"/>
              <a:t>Zapalenie dróg żółciowych</a:t>
            </a:r>
          </a:p>
          <a:p>
            <a:pPr>
              <a:buFontTx/>
              <a:buChar char="-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6536068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1825</TotalTime>
  <Words>1305</Words>
  <Application>Microsoft Office PowerPoint</Application>
  <PresentationFormat>Panoramiczny</PresentationFormat>
  <Paragraphs>237</Paragraphs>
  <Slides>38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42" baseType="lpstr">
      <vt:lpstr>Arial</vt:lpstr>
      <vt:lpstr>Century Gothic</vt:lpstr>
      <vt:lpstr>Wingdings 3</vt:lpstr>
      <vt:lpstr>Smuga</vt:lpstr>
      <vt:lpstr>Drobnoustroje alarmowe - znaczenie kliniczne  i epidemiologiczne</vt:lpstr>
      <vt:lpstr>Drobnoustroje alarmowe</vt:lpstr>
      <vt:lpstr>Pałeczki Enterobacteriacae</vt:lpstr>
      <vt:lpstr>Pałeczki Enterobacteriacae</vt:lpstr>
      <vt:lpstr>Pałeczki Enterobacteriacae</vt:lpstr>
      <vt:lpstr>Pałeczki Enterobacteriacae</vt:lpstr>
      <vt:lpstr>Pałeczki Enterobacteriacae</vt:lpstr>
      <vt:lpstr>Pałeczki Enterobacteriacae</vt:lpstr>
      <vt:lpstr>Pałeczki Enterobacteriacae</vt:lpstr>
      <vt:lpstr>Pałeczki Enterobacteriacae</vt:lpstr>
      <vt:lpstr>Pałeczki Enterobacteriacae</vt:lpstr>
      <vt:lpstr>Pałeczki Enterobacteriacae</vt:lpstr>
      <vt:lpstr>Prezentacja programu PowerPoint</vt:lpstr>
      <vt:lpstr>Pałeczki Enterobacteriacae</vt:lpstr>
      <vt:lpstr>Pałeczki Enterobacteriacae</vt:lpstr>
      <vt:lpstr>Pałeczki Enterobacteriacae</vt:lpstr>
      <vt:lpstr>Pałeczki Enterobacteriacae</vt:lpstr>
      <vt:lpstr>Pałeczki Enterobacteriacae</vt:lpstr>
      <vt:lpstr>Prezentacja programu PowerPoint</vt:lpstr>
      <vt:lpstr>Pałeczki Enterobacteriacae</vt:lpstr>
      <vt:lpstr>Pałeczki Enterobacteriacae</vt:lpstr>
      <vt:lpstr>Pałeczki Enterobacteriacae</vt:lpstr>
      <vt:lpstr>Pałeczki Enterobacteriacae</vt:lpstr>
      <vt:lpstr>Pałeczki Enterobacteriacae</vt:lpstr>
      <vt:lpstr>Pałeczki Enterobacteriacae</vt:lpstr>
      <vt:lpstr>VRE – Vancomycin-Resistant Enterococcus</vt:lpstr>
      <vt:lpstr>VRE – Vancomycin-Resistant Enterococcus</vt:lpstr>
      <vt:lpstr>MRSA – Methycyllin-Resistant Staphylococcus aureus</vt:lpstr>
      <vt:lpstr>BADANIA PRZESIEWOWE</vt:lpstr>
      <vt:lpstr>BADANIA PRZESIEWOWE - WSKAZANIA</vt:lpstr>
      <vt:lpstr>IDENTYFIKACJA SZCZEPÓW LEKOOPORNYCH – POSTĘPOWANIE</vt:lpstr>
      <vt:lpstr>IDENTYFIKACJA SZCZEPÓW LEKOOPORNYCH – POSTĘPOWANIE</vt:lpstr>
      <vt:lpstr>IDENTYFIKACJA SZCZEPÓW LEKOOPORNYCH – POSTĘPOWANIE</vt:lpstr>
      <vt:lpstr>IDENTYFIKACJA SZCZEPÓW LEKOOPORNYCH – POSTĘPOWANIE</vt:lpstr>
      <vt:lpstr>IDENTYFIKACJA SZCZEPÓW LEKOOPORNYCH – POSTĘPOWANIE</vt:lpstr>
      <vt:lpstr>OGNISKO EPIDEMICZNE CPE</vt:lpstr>
      <vt:lpstr>WAŻNE INFORMACJE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Drobnoustroje alarmowe</dc:title>
  <dc:creator>epidemiolog</dc:creator>
  <cp:lastModifiedBy>Karolina</cp:lastModifiedBy>
  <cp:revision>45</cp:revision>
  <cp:lastPrinted>2018-07-23T08:33:23Z</cp:lastPrinted>
  <dcterms:created xsi:type="dcterms:W3CDTF">2018-06-11T05:47:28Z</dcterms:created>
  <dcterms:modified xsi:type="dcterms:W3CDTF">2018-10-27T21:36:43Z</dcterms:modified>
</cp:coreProperties>
</file>